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67" r:id="rId3"/>
    <p:sldId id="284" r:id="rId4"/>
    <p:sldId id="264" r:id="rId5"/>
    <p:sldId id="283" r:id="rId6"/>
    <p:sldId id="280" r:id="rId7"/>
    <p:sldId id="274" r:id="rId8"/>
    <p:sldId id="269" r:id="rId9"/>
    <p:sldId id="326" r:id="rId10"/>
    <p:sldId id="273" r:id="rId11"/>
    <p:sldId id="275" r:id="rId12"/>
    <p:sldId id="282" r:id="rId13"/>
    <p:sldId id="281" r:id="rId14"/>
  </p:sldIdLst>
  <p:sldSz cx="12188825" cy="6858000"/>
  <p:notesSz cx="6858000" cy="9144000"/>
  <p:embeddedFontLst>
    <p:embeddedFont>
      <p:font typeface="AU Passata" panose="020B0604020202020204" charset="0"/>
      <p:regular r:id="rId17"/>
      <p:bold r:id="rId18"/>
    </p:embeddedFont>
    <p:embeddedFont>
      <p:font typeface="AU Passata Light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8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75250-D907-421B-8106-9C955D80066D}" v="151" dt="2021-05-06T08:52:08.2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85112" autoAdjust="0"/>
  </p:normalViewPr>
  <p:slideViewPr>
    <p:cSldViewPr snapToObjects="1" showGuides="1">
      <p:cViewPr varScale="1">
        <p:scale>
          <a:sx n="73" d="100"/>
          <a:sy n="73" d="100"/>
        </p:scale>
        <p:origin x="1363" y="5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5" d="100"/>
          <a:sy n="65" d="100"/>
        </p:scale>
        <p:origin x="315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speak + storyboard for video at:</a:t>
            </a:r>
          </a:p>
          <a:p>
            <a:r>
              <a:rPr lang="en-GB" dirty="0"/>
              <a:t>https://docs.google.com/document/d/1-Y_PeO3UXHfrTS_SYd5FA4mTE2rKcft5_H8yP__Rh2w/edit#</a:t>
            </a:r>
          </a:p>
          <a:p>
            <a:endParaRPr lang="en-GB" dirty="0"/>
          </a:p>
          <a:p>
            <a:r>
              <a:rPr lang="en-GB" dirty="0" err="1"/>
              <a:t>Tjek</a:t>
            </a:r>
            <a:r>
              <a:rPr lang="en-GB" dirty="0"/>
              <a:t> </a:t>
            </a:r>
            <a:r>
              <a:rPr lang="en-GB" dirty="0" err="1"/>
              <a:t>logoplacering</a:t>
            </a:r>
            <a:r>
              <a:rPr lang="en-GB" dirty="0"/>
              <a:t>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6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0.2%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37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0.4%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0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(DON’T INCLUDE THIS SLIDE)</a:t>
            </a:r>
          </a:p>
          <a:p>
            <a:r>
              <a:rPr lang="en-GB" dirty="0"/>
              <a:t>(NU MED 0.4% inf per hour!)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0.4%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11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0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(pedagogical explanation of how the model runs, agent behaviour, different buildings, etc)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40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(also look at other plots, show in model run: productivity plot and % of people isolating. It’s all connected!</a:t>
            </a:r>
          </a:p>
          <a:p>
            <a:r>
              <a:rPr lang="en-GB" dirty="0"/>
              <a:t>Maybe mention: every run is different, so slight variation (these aren’t average plots, but just plots from single runs)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0.2%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18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causal chain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26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57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If you are curious about how we use this to build fun and engaging learning activities for students, we go into more depth in the videos [below/ link link]. 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U Passata" pitchFamily="34" charset="0"/>
                <a:ea typeface="+mn-ea"/>
                <a:cs typeface="Arial" charset="0"/>
              </a:rPr>
              <a:t>And if you are curious about using agent-based models in your own teaching, please do not hesitate to get in touch! You can also get more information about agent-based models and how it can be used in teaching on the digital curriculum [insert link to correct page here].</a:t>
            </a:r>
            <a:endParaRPr lang="en-GB" b="0" dirty="0">
              <a:effectLst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59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1284107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2475D-305A-4740-A7B8-484B35FF421B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>
                <a:solidFill>
                  <a:schemeClr val="bg1"/>
                </a:solidFill>
              </a:rPr>
              <a:t>Centre for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900" dirty="0">
                <a:solidFill>
                  <a:schemeClr val="bg1"/>
                </a:solidFill>
              </a:rPr>
              <a:t>Educational Development</a:t>
            </a:r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Universitet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Institut for Virksomhedsledelse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96213320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08040933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73825477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MAY 2021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tx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da-DK" smtClean="0"/>
              <a:pPr/>
              <a:t>06-05-2021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7CAE5-A31E-1543-B508-27CD1D112E37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/>
              <a:t>Centre for</a:t>
            </a:r>
            <a:br>
              <a:rPr lang="en-AU" sz="1000" dirty="0"/>
            </a:br>
            <a:r>
              <a:rPr lang="en-AU" sz="900" dirty="0"/>
              <a:t>Educational Development</a:t>
            </a:r>
            <a:endParaRPr lang="en-AU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rthur@mgmt.au.dk" TargetMode="External"/><Relationship Id="rId7" Type="http://schemas.openxmlformats.org/officeDocument/2006/relationships/hyperlink" Target="mailto:ced@au.d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ced.au.dk" TargetMode="External"/><Relationship Id="rId5" Type="http://schemas.openxmlformats.org/officeDocument/2006/relationships/hyperlink" Target="mailto:sherson@mgmt.au.dk" TargetMode="External"/><Relationship Id="rId4" Type="http://schemas.openxmlformats.org/officeDocument/2006/relationships/hyperlink" Target="https://mgmt.au.dk/center-for-hybrid-intelligen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en-US" dirty="0"/>
              <a:t>Agent-based modeling of an epidemic</a:t>
            </a:r>
          </a:p>
        </p:txBody>
      </p:sp>
      <p:pic>
        <p:nvPicPr>
          <p:cNvPr id="7" name="Picture 6" descr="logo">
            <a:extLst>
              <a:ext uri="{FF2B5EF4-FFF2-40B4-BE49-F238E27FC236}">
                <a16:creationId xmlns:a16="http://schemas.microsoft.com/office/drawing/2014/main" id="{FA738567-29EE-5840-B033-6E6486F0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6FA-B34D-6D45-B1B4-4A7A2513473A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A9E3F300-CBDC-D44A-8894-AA34BA67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DD3215-171D-6148-8613-B6A8D343EC53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68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0892F1E-7550-42D0-80D7-46A48DFB33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1DF1F7-BC90-4F7A-BF1A-010E587C6CFC}" type="datetime1">
              <a:rPr lang="da-DK" smtClean="0"/>
              <a:t>06-05-2021</a:t>
            </a:fld>
            <a:r>
              <a:rPr lang="da-DK"/>
              <a:t>28-04-2021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8B56245-7C07-41E0-A051-73011E78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6022404" cy="2205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693C3EF4-4231-4C8B-A07E-A29D9335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7562"/>
            <a:ext cx="6022404" cy="207762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C277ED0-8AB3-4517-B15B-69AA73B8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4" y="4383186"/>
            <a:ext cx="5230316" cy="1802339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4F3E837-41D2-40CE-9E90-CC708D4A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318389"/>
            <a:ext cx="5518349" cy="185917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3E601E-371C-4C6F-AAEB-5D693BAF4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08" y="2743700"/>
            <a:ext cx="5734373" cy="19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F4E6801-9A01-408B-BF6B-E18D2209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092D-4EAE-4A22-A266-4A274350329F}" type="datetime1">
              <a:rPr lang="da-DK" smtClean="0"/>
              <a:t>06-05-2021</a:t>
            </a:fld>
            <a:r>
              <a:rPr lang="da-DK"/>
              <a:t>28-04-2021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1FA5596-284A-45A2-BCB6-39C7D31B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3789040"/>
            <a:ext cx="6517848" cy="221680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C78EE68-0E02-4672-9F5C-9715D06F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7" y="1844824"/>
            <a:ext cx="6094413" cy="20257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CA50679-3322-4234-A69D-9780AAFE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767" y="-192392"/>
            <a:ext cx="6094413" cy="203721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26B9D7C-C034-48C3-870C-874EC2004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5238929" cy="176902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C303880-2DD8-4434-B073-854206C4F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50220"/>
            <a:ext cx="5571793" cy="1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 (0.4% inf-pr-hour):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8FAAE31-7716-4AF8-A83E-E43392F8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28" y="2266540"/>
            <a:ext cx="2635391" cy="273873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2EE259A-50C4-416A-A227-79E2BBADF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37" y="2278564"/>
            <a:ext cx="2635390" cy="273873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1724CF1-97D7-4D7D-B198-36880E117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58" y="2290662"/>
            <a:ext cx="2635389" cy="273873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8DDECF4-9AD2-46F2-87A2-F226265E2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2" y="2287355"/>
            <a:ext cx="2635390" cy="2738739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24CF77B8-2680-4BE1-8718-2F789DD10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" y="2287355"/>
            <a:ext cx="2635388" cy="2738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1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University curricular 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Theory of Science,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FF4D61A-E1DE-48B4-BC53-DFDA7D53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884622"/>
            <a:ext cx="9131882" cy="2994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55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A5E1F-6E14-4715-AEC9-904082A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TYPICAL day in an ADULT agent’s life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42CCC1-C4FB-4BA7-8F47-30D0938B4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200" b="1" dirty="0"/>
              <a:t>WEDNESDAY: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8:00 – Go to workplace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17:00 – Go to a bar with friends (if in a social mood)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20:00 – Go home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r>
              <a:rPr lang="en-GB" sz="2200" b="1" dirty="0"/>
              <a:t>SATURDAY: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13:00 – Go to a friend’s house to hang out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17:00 – Go home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E67A7D-8118-4310-95A5-CCF497D0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CF45-D3A5-4219-9F02-4ECEAB584CA6}" type="datetime1">
              <a:rPr lang="da-DK" smtClean="0"/>
              <a:t>06-05-2021</a:t>
            </a:fld>
            <a:r>
              <a:rPr lang="da-DK"/>
              <a:t>28-04-2021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43A528A-C8AF-4439-9B38-D373DF47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1628800"/>
            <a:ext cx="781050" cy="752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B1E17B4-4B5E-430B-9630-E3E35F05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75" y="2381275"/>
            <a:ext cx="885825" cy="52387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32DA3BC-9293-482D-8FFB-C2D23C7F6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763" y="2843130"/>
            <a:ext cx="711418" cy="728984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DADDB317-F8D3-4540-925B-942D3F50F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4293096"/>
            <a:ext cx="693421" cy="728092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3AD0EDCB-1F30-4968-8E44-357EC2A4D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104" y="4869160"/>
            <a:ext cx="711418" cy="7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are the best strategies for balancing human life with the economic impact of a lockdown?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simulation is a virtual lab which allows us to experiment with the epidemic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may not give specific answers, but it helps us better understand the complex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57DF-E4EC-4224-B550-10DD2E9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8E6B3D-2C49-44D5-A12B-D93FF6F1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Remember: the simulation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does it NOT include?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else could be important? What would you add?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about…</a:t>
            </a:r>
          </a:p>
          <a:p>
            <a:pPr marL="774900" lvl="1" indent="-342900"/>
            <a:r>
              <a:rPr lang="en-US" sz="2200" dirty="0"/>
              <a:t>The psychological wellbeing of agents?</a:t>
            </a:r>
          </a:p>
          <a:p>
            <a:pPr marL="774900" lvl="1" indent="-342900"/>
            <a:r>
              <a:rPr lang="en-US" sz="2200" dirty="0"/>
              <a:t>Other public spaces such as public transport?</a:t>
            </a:r>
          </a:p>
          <a:p>
            <a:pPr lvl="1" indent="0">
              <a:buNone/>
            </a:pPr>
            <a:endParaRPr lang="en-US" sz="2200" dirty="0"/>
          </a:p>
          <a:p>
            <a:pPr lvl="1" indent="0">
              <a:buNone/>
            </a:pPr>
            <a:r>
              <a:rPr lang="en-US" sz="2200" dirty="0"/>
              <a:t>How do these limitations affect what we can know with the model?</a:t>
            </a:r>
          </a:p>
          <a:p>
            <a:pPr marL="774900" lvl="1" indent="-342900"/>
            <a:endParaRPr lang="en-US" sz="2200" dirty="0"/>
          </a:p>
          <a:p>
            <a:pPr marL="774900" lvl="1" indent="-342900"/>
            <a:endParaRPr lang="en-US" sz="2200" dirty="0"/>
          </a:p>
          <a:p>
            <a:pPr marL="774900" lvl="1" indent="-342900"/>
            <a:endParaRPr lang="en-US" sz="2200" dirty="0"/>
          </a:p>
          <a:p>
            <a:endParaRPr lang="en-GB" sz="22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AF1EA38-92CE-4D77-A44A-DF086A7B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D2A9-3649-4D20-BA0E-E6A1327959CC}" type="datetime1">
              <a:rPr lang="da-DK" smtClean="0"/>
              <a:t>06-05-2021</a:t>
            </a:fld>
            <a:r>
              <a:rPr lang="da-DK"/>
              <a:t>28-04-2021</a:t>
            </a:r>
          </a:p>
        </p:txBody>
      </p:sp>
    </p:spTree>
    <p:extLst>
      <p:ext uri="{BB962C8B-B14F-4D97-AF65-F5344CB8AC3E}">
        <p14:creationId xmlns:p14="http://schemas.microsoft.com/office/powerpoint/2010/main" val="381481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8623" y="1449962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114926" y="4691505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7251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5994552" y="4687251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9840" y="4687251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691505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1B24F4A-F1DC-480B-A832-087073784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277"/>
            <a:ext cx="2611735" cy="2714155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0C0CAA7-584B-4BBD-9ADD-E245DE5E0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68" y="2067075"/>
            <a:ext cx="2611735" cy="2714155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BA59195B-1281-46C3-B443-39ACA5F26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32" y="2067075"/>
            <a:ext cx="2611735" cy="2714156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2D469505-17DE-4C3B-82E0-9E63E34F5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978" y="2100340"/>
            <a:ext cx="2611735" cy="2714156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B270D50E-7164-4EC2-B936-99423F66D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88" y="2067075"/>
            <a:ext cx="2627899" cy="2730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7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e 83">
            <a:extLst>
              <a:ext uri="{FF2B5EF4-FFF2-40B4-BE49-F238E27FC236}">
                <a16:creationId xmlns:a16="http://schemas.microsoft.com/office/drawing/2014/main" id="{A1B3E60A-A5BD-468F-A9D0-749056C54554}"/>
              </a:ext>
            </a:extLst>
          </p:cNvPr>
          <p:cNvGrpSpPr/>
          <p:nvPr/>
        </p:nvGrpSpPr>
        <p:grpSpPr>
          <a:xfrm>
            <a:off x="9632533" y="767091"/>
            <a:ext cx="1572909" cy="1399107"/>
            <a:chOff x="9730195" y="977869"/>
            <a:chExt cx="1572909" cy="1399107"/>
          </a:xfrm>
        </p:grpSpPr>
        <p:pic>
          <p:nvPicPr>
            <p:cNvPr id="80" name="Billede 79">
              <a:extLst>
                <a:ext uri="{FF2B5EF4-FFF2-40B4-BE49-F238E27FC236}">
                  <a16:creationId xmlns:a16="http://schemas.microsoft.com/office/drawing/2014/main" id="{935851A6-A238-4FE0-B480-35CC1CE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0195" y="977869"/>
              <a:ext cx="1572909" cy="1399107"/>
            </a:xfrm>
            <a:prstGeom prst="rect">
              <a:avLst/>
            </a:prstGeom>
          </p:spPr>
        </p:pic>
        <p:pic>
          <p:nvPicPr>
            <p:cNvPr id="78" name="Billede 77">
              <a:extLst>
                <a:ext uri="{FF2B5EF4-FFF2-40B4-BE49-F238E27FC236}">
                  <a16:creationId xmlns:a16="http://schemas.microsoft.com/office/drawing/2014/main" id="{D33D11EF-8FBD-4DC3-A9F5-83CCC679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723" y="1348782"/>
              <a:ext cx="516501" cy="80563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causal chain: on agent-level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-218439" y="3522868"/>
            <a:ext cx="2490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An agent gets infected</a:t>
            </a:r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0B2576F7-C74E-48D9-8809-C70DC92BD78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2674" y="3838426"/>
            <a:ext cx="2808312" cy="3135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39962898-3A58-4F67-BC44-49D3DC36116F}"/>
              </a:ext>
            </a:extLst>
          </p:cNvPr>
          <p:cNvCxnSpPr>
            <a:cxnSpLocks/>
          </p:cNvCxnSpPr>
          <p:nvPr/>
        </p:nvCxnSpPr>
        <p:spPr bwMode="auto">
          <a:xfrm>
            <a:off x="8331211" y="2381464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F97C3420-E70E-45D7-A03B-D0F8A793F609}"/>
              </a:ext>
            </a:extLst>
          </p:cNvPr>
          <p:cNvSpPr txBox="1"/>
          <p:nvPr/>
        </p:nvSpPr>
        <p:spPr>
          <a:xfrm>
            <a:off x="2320706" y="3484483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800" dirty="0">
                <a:solidFill>
                  <a:srgbClr val="002060"/>
                </a:solidFill>
                <a:latin typeface="+mn-lt"/>
              </a:rPr>
              <a:t>INCUBATION TIME</a:t>
            </a:r>
            <a:endParaRPr lang="en-GB" sz="1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3D53E34-962B-4F0C-AC78-EE0A592AE193}"/>
              </a:ext>
            </a:extLst>
          </p:cNvPr>
          <p:cNvSpPr txBox="1"/>
          <p:nvPr/>
        </p:nvSpPr>
        <p:spPr>
          <a:xfrm>
            <a:off x="9022206" y="2016075"/>
            <a:ext cx="3088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  <a:latin typeface="+mn-lt"/>
              </a:rPr>
              <a:t>Agent self isolates and stops spreading the virus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EDB6B269-EEE9-4EF2-9D82-9B112B078BCF}"/>
              </a:ext>
            </a:extLst>
          </p:cNvPr>
          <p:cNvSpPr txBox="1"/>
          <p:nvPr/>
        </p:nvSpPr>
        <p:spPr>
          <a:xfrm>
            <a:off x="9154975" y="4749682"/>
            <a:ext cx="3088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C00000"/>
                </a:solidFill>
                <a:latin typeface="+mn-lt"/>
              </a:rPr>
              <a:t>Agent does NOT self isolate and may continue spreading the virus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10A66ABC-330E-4048-81CC-18652DA21877}"/>
              </a:ext>
            </a:extLst>
          </p:cNvPr>
          <p:cNvSpPr txBox="1"/>
          <p:nvPr/>
        </p:nvSpPr>
        <p:spPr>
          <a:xfrm>
            <a:off x="2122962" y="3909025"/>
            <a:ext cx="2670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2060"/>
                </a:solidFill>
                <a:latin typeface="+mn-lt"/>
              </a:rPr>
              <a:t>Agent does not know they are sick, but can still spread the virus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9905CDF9-247C-4383-9823-D1D4EA07B25B}"/>
              </a:ext>
            </a:extLst>
          </p:cNvPr>
          <p:cNvSpPr txBox="1"/>
          <p:nvPr/>
        </p:nvSpPr>
        <p:spPr>
          <a:xfrm>
            <a:off x="5969381" y="2088930"/>
            <a:ext cx="2125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develops symptoms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05A603BB-7337-4191-9602-645D8E3D2CE3}"/>
              </a:ext>
            </a:extLst>
          </p:cNvPr>
          <p:cNvSpPr txBox="1"/>
          <p:nvPr/>
        </p:nvSpPr>
        <p:spPr>
          <a:xfrm>
            <a:off x="5913926" y="4894625"/>
            <a:ext cx="2417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does NOT develop symptoms</a:t>
            </a:r>
          </a:p>
        </p:txBody>
      </p:sp>
      <p:cxnSp>
        <p:nvCxnSpPr>
          <p:cNvPr id="46" name="Lige pilforbindelse 45">
            <a:extLst>
              <a:ext uri="{FF2B5EF4-FFF2-40B4-BE49-F238E27FC236}">
                <a16:creationId xmlns:a16="http://schemas.microsoft.com/office/drawing/2014/main" id="{865ED0DC-109E-4D10-9CB6-C78E2EF67D3D}"/>
              </a:ext>
            </a:extLst>
          </p:cNvPr>
          <p:cNvCxnSpPr>
            <a:cxnSpLocks/>
          </p:cNvCxnSpPr>
          <p:nvPr/>
        </p:nvCxnSpPr>
        <p:spPr bwMode="auto">
          <a:xfrm>
            <a:off x="8391011" y="5248567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EDB9D2FC-39F5-42DE-BBE8-2B567183663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4727" y="2573077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A3D88838-EEAD-4205-A981-7360C107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111193"/>
            <a:ext cx="643591" cy="100386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33C86CF-FC51-4743-8F45-6A95B3251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56" y="2369005"/>
            <a:ext cx="724488" cy="1151855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538F0D61-09FC-4E5D-8DF4-2FDB4BEEF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586" y="2317239"/>
            <a:ext cx="724488" cy="1151855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7A98A24-1965-488A-BEA9-E4943AF8FB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01762" y="2387390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E02899CE-3750-4F1D-84B9-B2658FA722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08719" y="2153471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Lige forbindelse 43">
            <a:extLst>
              <a:ext uri="{FF2B5EF4-FFF2-40B4-BE49-F238E27FC236}">
                <a16:creationId xmlns:a16="http://schemas.microsoft.com/office/drawing/2014/main" id="{51D19DEF-E52B-42B4-B26A-5BC8001D9FD6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7784" y="2573077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EAFAC30F-A933-4392-8866-0B592B63A1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315" y="2387389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Lige forbindelse 51">
            <a:extLst>
              <a:ext uri="{FF2B5EF4-FFF2-40B4-BE49-F238E27FC236}">
                <a16:creationId xmlns:a16="http://schemas.microsoft.com/office/drawing/2014/main" id="{5BDD40D2-0920-4063-A7EE-9EF4A8AEC4C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69599" y="2146031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Lige forbindelse 52">
            <a:extLst>
              <a:ext uri="{FF2B5EF4-FFF2-40B4-BE49-F238E27FC236}">
                <a16:creationId xmlns:a16="http://schemas.microsoft.com/office/drawing/2014/main" id="{0A89B174-86D8-48CA-8071-72F571C99187}"/>
              </a:ext>
            </a:extLst>
          </p:cNvPr>
          <p:cNvCxnSpPr>
            <a:cxnSpLocks/>
          </p:cNvCxnSpPr>
          <p:nvPr/>
        </p:nvCxnSpPr>
        <p:spPr bwMode="auto">
          <a:xfrm>
            <a:off x="3615367" y="2573303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Billede 61">
            <a:extLst>
              <a:ext uri="{FF2B5EF4-FFF2-40B4-BE49-F238E27FC236}">
                <a16:creationId xmlns:a16="http://schemas.microsoft.com/office/drawing/2014/main" id="{8B503FDC-3B26-4A46-A97C-37C208BB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06" y="3588882"/>
            <a:ext cx="724488" cy="1151855"/>
          </a:xfrm>
          <a:prstGeom prst="rect">
            <a:avLst/>
          </a:prstGeom>
        </p:spPr>
      </p:pic>
      <p:cxnSp>
        <p:nvCxnSpPr>
          <p:cNvPr id="63" name="Lige forbindelse 62">
            <a:extLst>
              <a:ext uri="{FF2B5EF4-FFF2-40B4-BE49-F238E27FC236}">
                <a16:creationId xmlns:a16="http://schemas.microsoft.com/office/drawing/2014/main" id="{B1CBADB7-3134-46C6-B83E-3A9A0F927F0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31482" y="3659033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Lige forbindelse 63">
            <a:extLst>
              <a:ext uri="{FF2B5EF4-FFF2-40B4-BE49-F238E27FC236}">
                <a16:creationId xmlns:a16="http://schemas.microsoft.com/office/drawing/2014/main" id="{B4ABE5DD-23F1-488F-A222-5A35FEFDDA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38439" y="3425114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EF3C9884-3D51-40A6-ADEE-933DD95FE75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57504" y="3844720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Lige forbindelse 65">
            <a:extLst>
              <a:ext uri="{FF2B5EF4-FFF2-40B4-BE49-F238E27FC236}">
                <a16:creationId xmlns:a16="http://schemas.microsoft.com/office/drawing/2014/main" id="{83C28F04-3205-4F54-8EA5-476BF7A656E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63035" y="3659032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Lige forbindelse 66">
            <a:extLst>
              <a:ext uri="{FF2B5EF4-FFF2-40B4-BE49-F238E27FC236}">
                <a16:creationId xmlns:a16="http://schemas.microsoft.com/office/drawing/2014/main" id="{0316B4A4-062E-46C5-AD7B-F618DD2457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99319" y="3417674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Lige forbindelse 67">
            <a:extLst>
              <a:ext uri="{FF2B5EF4-FFF2-40B4-BE49-F238E27FC236}">
                <a16:creationId xmlns:a16="http://schemas.microsoft.com/office/drawing/2014/main" id="{FA42966B-074F-457B-BC7F-B7FEF98D9CAA}"/>
              </a:ext>
            </a:extLst>
          </p:cNvPr>
          <p:cNvCxnSpPr>
            <a:cxnSpLocks/>
          </p:cNvCxnSpPr>
          <p:nvPr/>
        </p:nvCxnSpPr>
        <p:spPr bwMode="auto">
          <a:xfrm>
            <a:off x="10745087" y="3844946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Billede 68">
            <a:extLst>
              <a:ext uri="{FF2B5EF4-FFF2-40B4-BE49-F238E27FC236}">
                <a16:creationId xmlns:a16="http://schemas.microsoft.com/office/drawing/2014/main" id="{46F4F704-60EA-42AE-A52D-66908C00A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34" y="3803307"/>
            <a:ext cx="724488" cy="1151855"/>
          </a:xfrm>
          <a:prstGeom prst="rect">
            <a:avLst/>
          </a:prstGeom>
        </p:spPr>
      </p:pic>
      <p:cxnSp>
        <p:nvCxnSpPr>
          <p:cNvPr id="71" name="Lige pilforbindelse 70">
            <a:extLst>
              <a:ext uri="{FF2B5EF4-FFF2-40B4-BE49-F238E27FC236}">
                <a16:creationId xmlns:a16="http://schemas.microsoft.com/office/drawing/2014/main" id="{F68A00CC-0887-42DA-A0C8-09A9DFB612B8}"/>
              </a:ext>
            </a:extLst>
          </p:cNvPr>
          <p:cNvCxnSpPr>
            <a:cxnSpLocks/>
          </p:cNvCxnSpPr>
          <p:nvPr/>
        </p:nvCxnSpPr>
        <p:spPr bwMode="auto">
          <a:xfrm>
            <a:off x="5014727" y="3842600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82" name="Billede 81">
            <a:extLst>
              <a:ext uri="{FF2B5EF4-FFF2-40B4-BE49-F238E27FC236}">
                <a16:creationId xmlns:a16="http://schemas.microsoft.com/office/drawing/2014/main" id="{EBEDCF24-CB4D-4AD3-86DE-94DFBE418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561" y="3615065"/>
            <a:ext cx="606632" cy="933026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C4166DC7-157B-4CAF-B788-27BF00888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39" y="3615064"/>
            <a:ext cx="602071" cy="926011"/>
          </a:xfrm>
          <a:prstGeom prst="rect">
            <a:avLst/>
          </a:prstGeom>
        </p:spPr>
      </p:pic>
      <p:sp>
        <p:nvSpPr>
          <p:cNvPr id="10" name="Pil: 180 grader 9">
            <a:extLst>
              <a:ext uri="{FF2B5EF4-FFF2-40B4-BE49-F238E27FC236}">
                <a16:creationId xmlns:a16="http://schemas.microsoft.com/office/drawing/2014/main" id="{5134DCAF-C04B-467D-BC9B-B13DAECF4E7F}"/>
              </a:ext>
            </a:extLst>
          </p:cNvPr>
          <p:cNvSpPr/>
          <p:nvPr/>
        </p:nvSpPr>
        <p:spPr bwMode="auto">
          <a:xfrm flipH="1" flipV="1">
            <a:off x="981844" y="5765345"/>
            <a:ext cx="9620926" cy="263605"/>
          </a:xfrm>
          <a:prstGeom prst="uturnArrow">
            <a:avLst>
              <a:gd name="adj1" fmla="val 25000"/>
              <a:gd name="adj2" fmla="val 13919"/>
              <a:gd name="adj3" fmla="val 25000"/>
              <a:gd name="adj4" fmla="val 43750"/>
              <a:gd name="adj5" fmla="val 50000"/>
            </a:avLst>
          </a:prstGeom>
          <a:solidFill>
            <a:srgbClr val="C00000"/>
          </a:solidFill>
          <a:ln w="1778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5" name="Lige pilforbindelse 44">
            <a:extLst>
              <a:ext uri="{FF2B5EF4-FFF2-40B4-BE49-F238E27FC236}">
                <a16:creationId xmlns:a16="http://schemas.microsoft.com/office/drawing/2014/main" id="{FBC18C41-78FD-4662-B9FB-EF10DC968E2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0100" y="4293096"/>
            <a:ext cx="0" cy="167714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0667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Try it out for </a:t>
            </a:r>
            <a:r>
              <a:rPr lang="da-DK" dirty="0" err="1"/>
              <a:t>yourself</a:t>
            </a:r>
            <a:r>
              <a:rPr lang="da-DK" dirty="0"/>
              <a:t>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Find download link to the simulation on </a:t>
            </a:r>
            <a:r>
              <a:rPr lang="da-DK" sz="2400" dirty="0" err="1"/>
              <a:t>this</a:t>
            </a:r>
            <a:r>
              <a:rPr lang="da-DK" sz="2400" dirty="0"/>
              <a:t> page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4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60D3-643E-D241-8715-05A6464F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Contact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5133-13E8-EC4A-BCEF-636C18BD4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Arthur </a:t>
            </a:r>
            <a:r>
              <a:rPr lang="de-DE" b="1" dirty="0" err="1"/>
              <a:t>Hjorth</a:t>
            </a:r>
            <a:r>
              <a:rPr lang="de-DE" b="1" dirty="0"/>
              <a:t> – </a:t>
            </a:r>
            <a:r>
              <a:rPr lang="de-DE" b="1" dirty="0" err="1"/>
              <a:t>head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team</a:t>
            </a:r>
            <a:endParaRPr lang="de-DE" b="1" dirty="0"/>
          </a:p>
          <a:p>
            <a:r>
              <a:rPr lang="de-DE" dirty="0">
                <a:hlinkClick r:id="rId3"/>
              </a:rPr>
              <a:t>arthur@mgmt.au.dk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Center </a:t>
            </a:r>
            <a:r>
              <a:rPr lang="de-DE" b="1" dirty="0" err="1"/>
              <a:t>for</a:t>
            </a:r>
            <a:r>
              <a:rPr lang="de-DE" b="1" dirty="0"/>
              <a:t> Hybrid </a:t>
            </a:r>
            <a:r>
              <a:rPr lang="de-DE" b="1" dirty="0" err="1"/>
              <a:t>Intelligence</a:t>
            </a:r>
            <a:endParaRPr lang="de-DE" b="1" dirty="0"/>
          </a:p>
          <a:p>
            <a:r>
              <a:rPr lang="de-DE" dirty="0">
                <a:hlinkClick r:id="rId4"/>
              </a:rPr>
              <a:t>mgmt.au.dk/center-for-hybrid-intelligence/</a:t>
            </a:r>
            <a:endParaRPr lang="de-DE" dirty="0"/>
          </a:p>
          <a:p>
            <a:r>
              <a:rPr lang="en-GB" dirty="0">
                <a:hlinkClick r:id="rId5"/>
              </a:rPr>
              <a:t>sherson@mgmt.au.dk</a:t>
            </a:r>
            <a:endParaRPr lang="de-DE" dirty="0"/>
          </a:p>
          <a:p>
            <a:br>
              <a:rPr lang="de-DE" dirty="0"/>
            </a:br>
            <a:endParaRPr lang="de-DE" dirty="0"/>
          </a:p>
          <a:p>
            <a:r>
              <a:rPr lang="de-DE" b="1" dirty="0" err="1"/>
              <a:t>Centre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Educational Development</a:t>
            </a:r>
          </a:p>
          <a:p>
            <a:r>
              <a:rPr lang="de-DE" dirty="0">
                <a:hlinkClick r:id="rId6"/>
              </a:rPr>
              <a:t>ced.au.dk</a:t>
            </a:r>
            <a:r>
              <a:rPr lang="de-DE" dirty="0"/>
              <a:t> </a:t>
            </a:r>
          </a:p>
          <a:p>
            <a:r>
              <a:rPr lang="de-DE" dirty="0">
                <a:hlinkClick r:id="rId7"/>
              </a:rPr>
              <a:t>ced@au.dk</a:t>
            </a: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3BF66-8D56-FD43-BB92-FCBCE490E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C21FE-4124-0840-9F0F-C35DE649A800}" type="datetime1">
              <a:rPr lang="da-DK" smtClean="0"/>
              <a:t>06-05-2021</a:t>
            </a:fld>
            <a:r>
              <a:rPr lang="da-DK"/>
              <a:t>03-05-2021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68866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Brugerdefineret</PresentationFormat>
  <Paragraphs>107</Paragraphs>
  <Slides>13</Slides>
  <Notes>12</Notes>
  <HiddenSlides>3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9" baseType="lpstr">
      <vt:lpstr>Arial</vt:lpstr>
      <vt:lpstr>AU Passata Light</vt:lpstr>
      <vt:lpstr>AU Passata</vt:lpstr>
      <vt:lpstr>Calibri</vt:lpstr>
      <vt:lpstr>Georgia</vt:lpstr>
      <vt:lpstr>BSS 16:9</vt:lpstr>
      <vt:lpstr>Agent-based modeling of an epidemic</vt:lpstr>
      <vt:lpstr>The University curricular unit</vt:lpstr>
      <vt:lpstr>A TYPICAL day in an ADULT agent’s life</vt:lpstr>
      <vt:lpstr>What big question does the model answer?</vt:lpstr>
      <vt:lpstr>limitations</vt:lpstr>
      <vt:lpstr>Comparing runs: % with symptoms</vt:lpstr>
      <vt:lpstr>The causal chain: on agent-level</vt:lpstr>
      <vt:lpstr>Try it out for yourself!</vt:lpstr>
      <vt:lpstr>Contact information</vt:lpstr>
      <vt:lpstr>PowerPoint-præsentation</vt:lpstr>
      <vt:lpstr>PowerPoint-præsentation</vt:lpstr>
      <vt:lpstr>PowerPoint-præsentation</vt:lpstr>
      <vt:lpstr>Comparing runs: % with symptoms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2021-05-06T08:53:24Z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637549445250709001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